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modernComment_100_0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61" r:id="rId6"/>
    <p:sldId id="260" r:id="rId7"/>
    <p:sldId id="262" r:id="rId8"/>
  </p:sldIdLst>
  <p:sldSz cx="7772400" cy="12801600"/>
  <p:notesSz cx="6858000" cy="9144000"/>
  <p:embeddedFontLst>
    <p:embeddedFont>
      <p:font typeface="Tahoma" panose="020B0604030504040204" pitchFamily="34" charset="0"/>
      <p:regular r:id="rId9"/>
      <p:bold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7E13EE2-3528-5521-8A75-0886DBE8A167}" name="Brett Campbell" initials="BC" userId="S::campbell@masstech.org::000fb352-09eb-468b-9b43-0dffa43d80d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CE8"/>
    <a:srgbClr val="0020A9"/>
    <a:srgbClr val="003EC0"/>
    <a:srgbClr val="FFD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02" autoAdjust="0"/>
    <p:restoredTop sz="94669" autoAdjust="0"/>
  </p:normalViewPr>
  <p:slideViewPr>
    <p:cSldViewPr>
      <p:cViewPr varScale="1">
        <p:scale>
          <a:sx n="88" d="100"/>
          <a:sy n="88" d="100"/>
        </p:scale>
        <p:origin x="4920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comments/modernComment_100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0961D47-F42D-4772-AD0E-C8E00DD4662B}" authorId="{47E13EE2-3528-5521-8A75-0886DBE8A167}" created="2026-09-14T21:03:31.069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56"/>
      <ac:spMk id="8" creationId="{00000000-0000-0000-0000-000000000000}"/>
      <ac:txMk cp="6" len="14">
        <ac:context len="21" hash="2245673605"/>
      </ac:txMk>
    </ac:txMkLst>
    <p188:txBody>
      <a:bodyPr/>
      <a:lstStyle/>
      <a:p>
        <a:r>
          <a:rPr lang="en-US"/>
          <a:t>Happy Back-to-School
Hyphenate, capitalize and no punctuation if using as a heading.</a:t>
        </a:r>
      </a:p>
    </p188:txBody>
  </p188:cm>
  <p188:cm id="{03084BF1-6D2A-4289-908C-D46BB11BA0B8}" authorId="{47E13EE2-3528-5521-8A75-0886DBE8A167}" created="2026-09-14T21:03:54.023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56"/>
      <ac:spMk id="10" creationId="{00000000-0000-0000-0000-000000000000}"/>
      <ac:txMk cp="42" len="15">
        <ac:context len="58" hash="2275208583"/>
      </ac:txMk>
    </ac:txMkLst>
    <p188:pos x="3607508" y="1191926"/>
    <p188:txBody>
      <a:bodyPr/>
      <a:lstStyle/>
      <a:p>
        <a:r>
          <a:rPr lang="en-US"/>
          <a:t>Remove Oxford comma before "or"</a:t>
        </a:r>
      </a:p>
    </p188:txBody>
  </p188:cm>
  <p188:cm id="{081D2D2A-EAB3-48FB-B122-ACBEF5735BDB}" authorId="{47E13EE2-3528-5521-8A75-0886DBE8A167}" created="2026-09-14T21:06:02.606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56"/>
      <ac:spMk id="18" creationId="{00000000-0000-0000-0000-000000000000}"/>
      <ac:txMk cp="47" len="10">
        <ac:context len="66" hash="950324659"/>
      </ac:txMk>
    </ac:txMkLst>
    <p188:pos x="4536480" y="882335"/>
    <p188:txBody>
      <a:bodyPr/>
      <a:lstStyle/>
      <a:p>
        <a:r>
          <a:rPr lang="en-US"/>
          <a:t>replace "with" for "at" so it reads "at no cost to you"</a:t>
        </a:r>
      </a:p>
    </p188:txBody>
  </p188:cm>
  <p188:cm id="{59D463A4-897E-4E1C-9AFD-83B552818A3E}" authorId="{47E13EE2-3528-5521-8A75-0886DBE8A167}" created="2026-09-14T21:10:00.771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56"/>
      <ac:spMk id="13" creationId="{00000000-0000-0000-0000-000000000000}"/>
    </ac:deMkLst>
    <p188:txBody>
      <a:bodyPr/>
      <a:lstStyle/>
      <a:p>
        <a:r>
          <a:rPr lang="en-US"/>
          <a:t>Fix arrow placement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microsoft.com/office/2018/10/relationships/comments" Target="../comments/modernComment_100_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C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240A5F7-A169-7043-7558-9D65ECBEE32D}"/>
              </a:ext>
            </a:extLst>
          </p:cNvPr>
          <p:cNvSpPr/>
          <p:nvPr/>
        </p:nvSpPr>
        <p:spPr>
          <a:xfrm>
            <a:off x="152400" y="152400"/>
            <a:ext cx="7467600" cy="1249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685800" y="9982200"/>
            <a:ext cx="5791200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Scan to learn more or visit: </a:t>
            </a:r>
          </a:p>
          <a:p>
            <a:pPr marL="0" lvl="0" indent="0" algn="l"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[website URL here]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81000" y="6620470"/>
            <a:ext cx="7010400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571"/>
              </a:lnSpc>
            </a:pPr>
            <a:r>
              <a:rPr lang="en-US" sz="3400" b="1" u="none" strike="noStrik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Need a computer or tablet for school, work or daily life?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85800" y="8839200"/>
            <a:ext cx="6134100" cy="868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83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[Address]</a:t>
            </a:r>
          </a:p>
          <a:p>
            <a:pPr marL="0" lvl="0" indent="0" algn="l">
              <a:lnSpc>
                <a:spcPts val="3483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[Phone number]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85800" y="7848600"/>
            <a:ext cx="6134100" cy="738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[Organization] offers devices to borrow or use at no cost to you:</a:t>
            </a:r>
          </a:p>
        </p:txBody>
      </p:sp>
      <p:pic>
        <p:nvPicPr>
          <p:cNvPr id="23" name="Graphic 22" descr="Qr Code with solid fill">
            <a:extLst>
              <a:ext uri="{FF2B5EF4-FFF2-40B4-BE49-F238E27FC236}">
                <a16:creationId xmlns:a16="http://schemas.microsoft.com/office/drawing/2014/main" id="{3BAD45D6-9F76-8654-5653-C05610BDD9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4000" y="9372600"/>
            <a:ext cx="2057400" cy="2057400"/>
          </a:xfrm>
          <a:prstGeom prst="rect">
            <a:avLst/>
          </a:prstGeom>
        </p:spPr>
      </p:pic>
      <p:sp>
        <p:nvSpPr>
          <p:cNvPr id="24" name="TextBox 18">
            <a:extLst>
              <a:ext uri="{FF2B5EF4-FFF2-40B4-BE49-F238E27FC236}">
                <a16:creationId xmlns:a16="http://schemas.microsoft.com/office/drawing/2014/main" id="{15C59027-7E83-DECC-BAF1-023C3D9F5BC7}"/>
              </a:ext>
            </a:extLst>
          </p:cNvPr>
          <p:cNvSpPr txBox="1"/>
          <p:nvPr/>
        </p:nvSpPr>
        <p:spPr>
          <a:xfrm>
            <a:off x="685800" y="11506200"/>
            <a:ext cx="640080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Funded by the Massachusetts Broadband Institute’s </a:t>
            </a:r>
          </a:p>
          <a:p>
            <a:pPr lvl="0" algn="ctr">
              <a:spcBef>
                <a:spcPct val="0"/>
              </a:spcBef>
            </a:pPr>
            <a:r>
              <a:rPr lang="en-US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Connected &amp; Online program</a:t>
            </a:r>
            <a:endParaRPr lang="en-US" i="1" u="none" strike="noStrike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Dreaming Outloud Sans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2A58CEB-3126-F75D-A522-BE93FA5131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3581400"/>
            <a:ext cx="3657600" cy="290826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5C75560-6870-0B4E-DDE3-540AB420B9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609600"/>
            <a:ext cx="5902951" cy="2819400"/>
          </a:xfrm>
          <a:prstGeom prst="rect">
            <a:avLst/>
          </a:prstGeom>
        </p:spPr>
      </p:pic>
    </p:spTree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C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AEBFE9-F62F-74FD-AF97-5D6AFCB93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4F45127-D41C-F3EF-658B-A3572C7E70A4}"/>
              </a:ext>
            </a:extLst>
          </p:cNvPr>
          <p:cNvSpPr/>
          <p:nvPr/>
        </p:nvSpPr>
        <p:spPr>
          <a:xfrm>
            <a:off x="152400" y="152400"/>
            <a:ext cx="7467600" cy="1249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88230A0-9DB4-3250-F9B0-B88FDD1F0A75}"/>
              </a:ext>
            </a:extLst>
          </p:cNvPr>
          <p:cNvSpPr txBox="1"/>
          <p:nvPr/>
        </p:nvSpPr>
        <p:spPr>
          <a:xfrm>
            <a:off x="685800" y="9601200"/>
            <a:ext cx="5791200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Scan to learn more or visit: </a:t>
            </a:r>
          </a:p>
          <a:p>
            <a:pPr marL="0" lvl="0" indent="0" algn="l"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[website URL here]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AA9F2192-FCB0-EF74-E9F9-F7607B3D9E12}"/>
              </a:ext>
            </a:extLst>
          </p:cNvPr>
          <p:cNvSpPr txBox="1"/>
          <p:nvPr/>
        </p:nvSpPr>
        <p:spPr>
          <a:xfrm>
            <a:off x="381000" y="5257800"/>
            <a:ext cx="7010400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571"/>
              </a:lnSpc>
            </a:pPr>
            <a:r>
              <a:rPr lang="en-US" sz="3400" b="1" u="none" strike="noStrik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Need a computer or tablet for school, work or daily life?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EAA0790F-168B-646D-ACC9-642E990D3DA5}"/>
              </a:ext>
            </a:extLst>
          </p:cNvPr>
          <p:cNvSpPr txBox="1"/>
          <p:nvPr/>
        </p:nvSpPr>
        <p:spPr>
          <a:xfrm>
            <a:off x="685800" y="8199628"/>
            <a:ext cx="6134100" cy="868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83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[Address]</a:t>
            </a:r>
          </a:p>
          <a:p>
            <a:pPr marL="0" lvl="0" indent="0" algn="l">
              <a:lnSpc>
                <a:spcPts val="3483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[Phone number]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720B6DFE-2094-FF7E-8DD5-07EBAA41D11C}"/>
              </a:ext>
            </a:extLst>
          </p:cNvPr>
          <p:cNvSpPr txBox="1"/>
          <p:nvPr/>
        </p:nvSpPr>
        <p:spPr>
          <a:xfrm>
            <a:off x="685800" y="6934200"/>
            <a:ext cx="6134100" cy="738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[Organization] offers devices to borrow or use at no cost to you:</a:t>
            </a:r>
          </a:p>
        </p:txBody>
      </p:sp>
      <p:pic>
        <p:nvPicPr>
          <p:cNvPr id="23" name="Graphic 22" descr="Qr Code with solid fill">
            <a:extLst>
              <a:ext uri="{FF2B5EF4-FFF2-40B4-BE49-F238E27FC236}">
                <a16:creationId xmlns:a16="http://schemas.microsoft.com/office/drawing/2014/main" id="{26EE2F1B-4E74-934A-9002-4278815774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34000" y="8763000"/>
            <a:ext cx="2057400" cy="2057400"/>
          </a:xfrm>
          <a:prstGeom prst="rect">
            <a:avLst/>
          </a:prstGeom>
        </p:spPr>
      </p:pic>
      <p:sp>
        <p:nvSpPr>
          <p:cNvPr id="24" name="TextBox 18">
            <a:extLst>
              <a:ext uri="{FF2B5EF4-FFF2-40B4-BE49-F238E27FC236}">
                <a16:creationId xmlns:a16="http://schemas.microsoft.com/office/drawing/2014/main" id="{1ECE09C1-776B-35AF-A937-0E76E41959EC}"/>
              </a:ext>
            </a:extLst>
          </p:cNvPr>
          <p:cNvSpPr txBox="1"/>
          <p:nvPr/>
        </p:nvSpPr>
        <p:spPr>
          <a:xfrm>
            <a:off x="685800" y="11353800"/>
            <a:ext cx="640080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Funded by the Massachusetts Broadband Institute’s </a:t>
            </a:r>
          </a:p>
          <a:p>
            <a:pPr lvl="0" algn="ctr">
              <a:spcBef>
                <a:spcPct val="0"/>
              </a:spcBef>
            </a:pPr>
            <a:r>
              <a:rPr lang="en-US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Connected &amp; Online program</a:t>
            </a:r>
            <a:endParaRPr lang="en-US" i="1" u="none" strike="noStrike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Dreaming Outloud San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F5186F8-CA8A-4F94-42B1-4CC7D6AAEC4A}"/>
              </a:ext>
            </a:extLst>
          </p:cNvPr>
          <p:cNvGrpSpPr/>
          <p:nvPr/>
        </p:nvGrpSpPr>
        <p:grpSpPr>
          <a:xfrm>
            <a:off x="304800" y="762000"/>
            <a:ext cx="7086600" cy="4038600"/>
            <a:chOff x="533400" y="837112"/>
            <a:chExt cx="6773807" cy="3734888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388094AF-25E3-F318-80C6-A0E56BD1F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9032" y="837112"/>
              <a:ext cx="3355536" cy="266808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FE531E3-A0DC-3700-9D7D-D7CD792D89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400" y="2438400"/>
              <a:ext cx="6773807" cy="2133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1008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C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899914-1AAC-9FFA-7391-EF492A862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E6C9849-2E32-7A5F-2E69-64D721CEFB8B}"/>
              </a:ext>
            </a:extLst>
          </p:cNvPr>
          <p:cNvSpPr/>
          <p:nvPr/>
        </p:nvSpPr>
        <p:spPr>
          <a:xfrm>
            <a:off x="152400" y="152400"/>
            <a:ext cx="7467600" cy="1249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04E8C49D-B070-2AF9-F618-A6560F55EE65}"/>
              </a:ext>
            </a:extLst>
          </p:cNvPr>
          <p:cNvSpPr txBox="1"/>
          <p:nvPr/>
        </p:nvSpPr>
        <p:spPr>
          <a:xfrm>
            <a:off x="685800" y="10134600"/>
            <a:ext cx="5791200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Scan to learn more or visit: </a:t>
            </a:r>
          </a:p>
          <a:p>
            <a:pPr marL="0" lvl="0" indent="0" algn="l"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[website URL here]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31404415-7890-9A37-669C-B61B59146234}"/>
              </a:ext>
            </a:extLst>
          </p:cNvPr>
          <p:cNvSpPr txBox="1"/>
          <p:nvPr/>
        </p:nvSpPr>
        <p:spPr>
          <a:xfrm>
            <a:off x="381000" y="6934200"/>
            <a:ext cx="7010400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571"/>
              </a:lnSpc>
            </a:pPr>
            <a:r>
              <a:rPr lang="en-US" sz="3400" b="1" u="none" strike="noStrik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Ready to learn something </a:t>
            </a:r>
          </a:p>
          <a:p>
            <a:pPr marL="0" lvl="0" indent="0" algn="ctr">
              <a:lnSpc>
                <a:spcPts val="3571"/>
              </a:lnSpc>
            </a:pPr>
            <a:r>
              <a:rPr lang="en-US" sz="3400" b="1" u="none" strike="noStrik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new this fall?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72518701-E1E5-5092-F4FB-18C575ED52A6}"/>
              </a:ext>
            </a:extLst>
          </p:cNvPr>
          <p:cNvSpPr txBox="1"/>
          <p:nvPr/>
        </p:nvSpPr>
        <p:spPr>
          <a:xfrm>
            <a:off x="685800" y="8991600"/>
            <a:ext cx="6134100" cy="868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83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[Address]</a:t>
            </a:r>
          </a:p>
          <a:p>
            <a:pPr marL="0" lvl="0" indent="0" algn="l">
              <a:lnSpc>
                <a:spcPts val="3483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[Phone number]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5B3AE331-C713-5043-99A3-0F12F96D0A92}"/>
              </a:ext>
            </a:extLst>
          </p:cNvPr>
          <p:cNvSpPr txBox="1"/>
          <p:nvPr/>
        </p:nvSpPr>
        <p:spPr>
          <a:xfrm>
            <a:off x="685800" y="8001000"/>
            <a:ext cx="6477000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[Organization] offers computer and technology classes at:</a:t>
            </a:r>
          </a:p>
        </p:txBody>
      </p:sp>
      <p:pic>
        <p:nvPicPr>
          <p:cNvPr id="23" name="Graphic 22" descr="Qr Code with solid fill">
            <a:extLst>
              <a:ext uri="{FF2B5EF4-FFF2-40B4-BE49-F238E27FC236}">
                <a16:creationId xmlns:a16="http://schemas.microsoft.com/office/drawing/2014/main" id="{E78FDDD6-74B6-D2C1-45E2-9BBFE70AF6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34000" y="9525000"/>
            <a:ext cx="2057400" cy="2057400"/>
          </a:xfrm>
          <a:prstGeom prst="rect">
            <a:avLst/>
          </a:prstGeom>
        </p:spPr>
      </p:pic>
      <p:sp>
        <p:nvSpPr>
          <p:cNvPr id="24" name="TextBox 18">
            <a:extLst>
              <a:ext uri="{FF2B5EF4-FFF2-40B4-BE49-F238E27FC236}">
                <a16:creationId xmlns:a16="http://schemas.microsoft.com/office/drawing/2014/main" id="{ED809F28-61EC-6489-A649-D4222D047B11}"/>
              </a:ext>
            </a:extLst>
          </p:cNvPr>
          <p:cNvSpPr txBox="1"/>
          <p:nvPr/>
        </p:nvSpPr>
        <p:spPr>
          <a:xfrm>
            <a:off x="685800" y="11506200"/>
            <a:ext cx="640080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Funded by the Massachusetts Broadband Institute’s </a:t>
            </a:r>
          </a:p>
          <a:p>
            <a:pPr lvl="0" algn="ctr">
              <a:spcBef>
                <a:spcPct val="0"/>
              </a:spcBef>
            </a:pPr>
            <a:r>
              <a:rPr lang="en-US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Connected &amp; Online program</a:t>
            </a:r>
            <a:endParaRPr lang="en-US" i="1" u="none" strike="noStrike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Dreaming Outloud San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C7A8DFC5-8B19-14C4-1421-DF06A63B89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533400"/>
            <a:ext cx="5902951" cy="2819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31025D-0211-B5A4-0A87-353BD0DAF2AF}"/>
              </a:ext>
            </a:extLst>
          </p:cNvPr>
          <p:cNvSpPr txBox="1"/>
          <p:nvPr/>
        </p:nvSpPr>
        <p:spPr>
          <a:xfrm>
            <a:off x="9039497" y="714538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C7D813-65B2-E6DB-86DA-F90134A992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276600"/>
            <a:ext cx="5181600" cy="366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96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C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D6C67B-7FCE-C9E2-D803-180E2C7F4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1A443F1-C4E1-C9D8-F734-68A4411BE839}"/>
              </a:ext>
            </a:extLst>
          </p:cNvPr>
          <p:cNvSpPr/>
          <p:nvPr/>
        </p:nvSpPr>
        <p:spPr>
          <a:xfrm>
            <a:off x="152400" y="152400"/>
            <a:ext cx="7467600" cy="1249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5E36795-53CC-AAE5-2FCF-9B40076655ED}"/>
              </a:ext>
            </a:extLst>
          </p:cNvPr>
          <p:cNvSpPr txBox="1"/>
          <p:nvPr/>
        </p:nvSpPr>
        <p:spPr>
          <a:xfrm>
            <a:off x="685800" y="10134600"/>
            <a:ext cx="5791200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Scan to learn more or visit: </a:t>
            </a:r>
          </a:p>
          <a:p>
            <a:pPr marL="0" lvl="0" indent="0" algn="l"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[website URL here]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1B3DB8BB-09BA-E636-3C29-FFE5E80CED01}"/>
              </a:ext>
            </a:extLst>
          </p:cNvPr>
          <p:cNvSpPr txBox="1"/>
          <p:nvPr/>
        </p:nvSpPr>
        <p:spPr>
          <a:xfrm>
            <a:off x="304800" y="6934200"/>
            <a:ext cx="7010400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571"/>
              </a:lnSpc>
            </a:pPr>
            <a:r>
              <a:rPr lang="en-US" sz="3400" b="1" u="none" strike="noStrik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Want to feel more confident online?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54A60407-22D0-572D-C11E-3D1C1311578F}"/>
              </a:ext>
            </a:extLst>
          </p:cNvPr>
          <p:cNvSpPr txBox="1"/>
          <p:nvPr/>
        </p:nvSpPr>
        <p:spPr>
          <a:xfrm>
            <a:off x="685800" y="9067800"/>
            <a:ext cx="6134100" cy="868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3483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[Address]</a:t>
            </a:r>
            <a:endParaRPr lang="en-US" sz="2400" u="none" strike="noStrike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Dreaming Outloud Sans"/>
            </a:endParaRPr>
          </a:p>
          <a:p>
            <a:pPr marL="0" lvl="0" indent="0" algn="l">
              <a:lnSpc>
                <a:spcPts val="3483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[Phone number]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F805894C-85AD-A038-67E3-FDEB2D8DF999}"/>
              </a:ext>
            </a:extLst>
          </p:cNvPr>
          <p:cNvSpPr txBox="1"/>
          <p:nvPr/>
        </p:nvSpPr>
        <p:spPr>
          <a:xfrm>
            <a:off x="685800" y="8153400"/>
            <a:ext cx="6477000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Dreaming Outloud Sans"/>
              </a:rPr>
              <a:t>[Organization] offers computer and technology classes at:</a:t>
            </a:r>
          </a:p>
        </p:txBody>
      </p:sp>
      <p:pic>
        <p:nvPicPr>
          <p:cNvPr id="23" name="Graphic 22" descr="Qr Code with solid fill">
            <a:extLst>
              <a:ext uri="{FF2B5EF4-FFF2-40B4-BE49-F238E27FC236}">
                <a16:creationId xmlns:a16="http://schemas.microsoft.com/office/drawing/2014/main" id="{46CCBB5D-D44D-E198-A03D-A53B8CC2FE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34000" y="9525000"/>
            <a:ext cx="2057400" cy="2057400"/>
          </a:xfrm>
          <a:prstGeom prst="rect">
            <a:avLst/>
          </a:prstGeom>
        </p:spPr>
      </p:pic>
      <p:sp>
        <p:nvSpPr>
          <p:cNvPr id="24" name="TextBox 18">
            <a:extLst>
              <a:ext uri="{FF2B5EF4-FFF2-40B4-BE49-F238E27FC236}">
                <a16:creationId xmlns:a16="http://schemas.microsoft.com/office/drawing/2014/main" id="{35FFA5AC-9F3A-5B4D-7934-FAAB8D7A0352}"/>
              </a:ext>
            </a:extLst>
          </p:cNvPr>
          <p:cNvSpPr txBox="1"/>
          <p:nvPr/>
        </p:nvSpPr>
        <p:spPr>
          <a:xfrm>
            <a:off x="0" y="11561802"/>
            <a:ext cx="762000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Funded by the Massachusetts Broadband Institute’s </a:t>
            </a:r>
          </a:p>
          <a:p>
            <a:pPr lvl="0" algn="ctr">
              <a:spcBef>
                <a:spcPct val="0"/>
              </a:spcBef>
            </a:pPr>
            <a:r>
              <a:rPr lang="en-US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Connected &amp; Online program</a:t>
            </a:r>
            <a:endParaRPr lang="en-US" i="1" u="none" strike="noStrike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Dreaming Outloud San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2BB9CD-3AD1-F7DC-D103-C4F289ED7275}"/>
              </a:ext>
            </a:extLst>
          </p:cNvPr>
          <p:cNvSpPr txBox="1"/>
          <p:nvPr/>
        </p:nvSpPr>
        <p:spPr>
          <a:xfrm>
            <a:off x="9039497" y="714538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EEE177B-2CFC-EA24-FF60-DB67F80915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09601"/>
            <a:ext cx="5257800" cy="31149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5B1936-D25C-0EF0-CAAA-155B1E7419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3276600"/>
            <a:ext cx="5181600" cy="366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761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fba6a33-bdf5-49fa-88ed-0d8a61590067" xsi:nil="true"/>
    <lcf76f155ced4ddcb4097134ff3c332f xmlns="d416123c-5257-4835-bf58-41307e50ce35">
      <Terms xmlns="http://schemas.microsoft.com/office/infopath/2007/PartnerControls"/>
    </lcf76f155ced4ddcb4097134ff3c332f>
    <MeetingDate xmlns="d416123c-5257-4835-bf58-41307e50ce3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0A7669F183F141A725E646F9DB6E6B" ma:contentTypeVersion="17" ma:contentTypeDescription="Create a new document." ma:contentTypeScope="" ma:versionID="7ca9679a7f64e84d8a33b55550977fc8">
  <xsd:schema xmlns:xsd="http://www.w3.org/2001/XMLSchema" xmlns:xs="http://www.w3.org/2001/XMLSchema" xmlns:p="http://schemas.microsoft.com/office/2006/metadata/properties" xmlns:ns2="d416123c-5257-4835-bf58-41307e50ce35" xmlns:ns3="bfba6a33-bdf5-49fa-88ed-0d8a61590067" targetNamespace="http://schemas.microsoft.com/office/2006/metadata/properties" ma:root="true" ma:fieldsID="e66e62bf402cf23f741b7510cb279d28" ns2:_="" ns3:_="">
    <xsd:import namespace="d416123c-5257-4835-bf58-41307e50ce35"/>
    <xsd:import namespace="bfba6a33-bdf5-49fa-88ed-0d8a615900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etingDat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16123c-5257-4835-bf58-41307e50ce3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3716c900-b2c8-452f-9489-874ce9ae434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etingDate" ma:index="23" nillable="true" ma:displayName="Meeting Date" ma:format="DateOnly" ma:internalName="MeetingDate">
      <xsd:simpleType>
        <xsd:restriction base="dms:DateTim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ba6a33-bdf5-49fa-88ed-0d8a61590067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1956dd2a-9c71-419e-8a6e-114fac3b4ab1}" ma:internalName="TaxCatchAll" ma:showField="CatchAllData" ma:web="bfba6a33-bdf5-49fa-88ed-0d8a615900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F93EAC5-E444-4CDC-BDEB-A05765EB69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849ED6A-D81C-4FEA-96B2-0C875D1D4782}">
  <ds:schemaRefs>
    <ds:schemaRef ds:uri="http://schemas.microsoft.com/office/2006/metadata/properties"/>
    <ds:schemaRef ds:uri="http://schemas.microsoft.com/office/infopath/2007/PartnerControls"/>
    <ds:schemaRef ds:uri="bfba6a33-bdf5-49fa-88ed-0d8a61590067"/>
    <ds:schemaRef ds:uri="d416123c-5257-4835-bf58-41307e50ce35"/>
  </ds:schemaRefs>
</ds:datastoreItem>
</file>

<file path=customXml/itemProps3.xml><?xml version="1.0" encoding="utf-8"?>
<ds:datastoreItem xmlns:ds="http://schemas.openxmlformats.org/officeDocument/2006/customXml" ds:itemID="{3C63358F-1DC5-4F07-A3BF-1B1C282A2E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416123c-5257-4835-bf58-41307e50ce35"/>
    <ds:schemaRef ds:uri="bfba6a33-bdf5-49fa-88ed-0d8a615900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207</Words>
  <Application>Microsoft Office PowerPoint</Application>
  <PresentationFormat>Custom</PresentationFormat>
  <Paragraphs>33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 Poster respect (8.5 x 14 in)</dc:title>
  <cp:lastModifiedBy>Kathryn Murphy</cp:lastModifiedBy>
  <cp:revision>25</cp:revision>
  <dcterms:created xsi:type="dcterms:W3CDTF">2006-08-16T00:00:00Z</dcterms:created>
  <dcterms:modified xsi:type="dcterms:W3CDTF">2026-09-16T20:40:18Z</dcterms:modified>
  <dc:identifier>DAHS8ocOJ3U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0x010100AE0A7669F183F141A725E646F9DB6E6B</vt:lpwstr>
  </property>
  <property fmtid="{D5CDD505-2E9C-101B-9397-08002B2CF9AE}" pid="3" name="MediaServiceImageTags">
    <vt:lpwstr/>
  </property>
</Properties>
</file>